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4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8" r:id="rId13"/>
    <p:sldId id="273" r:id="rId14"/>
    <p:sldId id="269" r:id="rId15"/>
    <p:sldId id="270" r:id="rId16"/>
    <p:sldId id="272" r:id="rId17"/>
    <p:sldId id="279" r:id="rId18"/>
    <p:sldId id="280" r:id="rId19"/>
    <p:sldId id="281" r:id="rId20"/>
    <p:sldId id="283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00306C"/>
    <a:srgbClr val="D9D9D9"/>
    <a:srgbClr val="E84A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3937" autoAdjust="0"/>
  </p:normalViewPr>
  <p:slideViewPr>
    <p:cSldViewPr snapToGrid="0">
      <p:cViewPr varScale="1">
        <p:scale>
          <a:sx n="65" d="100"/>
          <a:sy n="65" d="100"/>
        </p:scale>
        <p:origin x="710" y="29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fanduel.com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QB and PK Positions Scores 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Pooling for the Home Advantage effect is at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 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level.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 and rank.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3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81" y="657352"/>
            <a:ext cx="3566160" cy="1163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EC127E-6667-4AC3-9EC4-16FEA3D9CADB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4878-D5BF-4894-AE4D-46E4D76B9DF2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B6067-46C5-4BD0-A549-C4498042FD24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6C93A-32BB-43CD-9B8A-88042FE8FCD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163A1-E4A6-47FD-ABFA-3BE4C5619DD2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56E76-01F7-480A-B356-7B49D89AC68E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E8642-CC7D-4C39-AA87-6246AF8EB4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EFF3C-BF6F-4C2E-BA9E-38C775C05C65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096D28-9605-491F-B684-0BE8DE90231F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A2D2-39A2-41C7-9A1F-C49D8B092EF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9AA50D-DC1E-4ADA-AABA-D42E142C838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F46E1-7C81-4105-AC03-E14E16949CFB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73F9E-BF2E-4E47-897C-7DDBEAC99E82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35DD57-6516-4277-A282-79DC98551C6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1415E-C82D-4DFC-AB17-53E349018363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0D6CEC-7136-411A-94B8-98D676953618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C837CD-619D-461D-A62F-7E87991BA685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24DBD-59F2-4AA7-8F65-C479D0B20588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F09B3-B70B-4738-8BAF-A4264C3E693E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B53D-B278-412A-83C7-F89BB3C76799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A454-D7A5-4DDB-971F-057F27A2F5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B63F56-5E48-48C7-AC0F-D89DF20F410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D9DAA-F756-4B1C-9268-1C0876B2828B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E8223D-78CD-4B3A-B815-1F19A803446C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84C9F2-7E70-4C10-B160-969FC36CEBEA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1E964-FE36-4213-84AD-43D68E31978E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B1BC90-609E-4228-B81C-D092F0E55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2C3528-685F-4EAA-901A-2FF6B3961B53}"/>
              </a:ext>
            </a:extLst>
          </p:cNvPr>
          <p:cNvSpPr txBox="1">
            <a:spLocks/>
          </p:cNvSpPr>
          <p:nvPr/>
        </p:nvSpPr>
        <p:spPr>
          <a:xfrm>
            <a:off x="480349" y="1623232"/>
            <a:ext cx="6840393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chosen our prior distributions to be proper (but diffuse and non-informative):</a:t>
            </a: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FD5-73C3-4959-A352-3A4E84E9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40" y="2873138"/>
            <a:ext cx="4302961" cy="1894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BUG Model Specification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F59CEB-C8CB-4A02-AC98-B73C996A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2" y="1415785"/>
            <a:ext cx="5894729" cy="4601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4413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623232"/>
            <a:ext cx="6711142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Initialization:</a:t>
            </a:r>
            <a:r>
              <a:rPr lang="en-US" dirty="0"/>
              <a:t> Set up initializations for 4 chains with different over-dispersed starting points.</a:t>
            </a:r>
          </a:p>
          <a:p>
            <a:pPr lvl="1"/>
            <a:r>
              <a:rPr lang="en-US" b="1" dirty="0"/>
              <a:t>Modeling Data:</a:t>
            </a:r>
            <a:r>
              <a:rPr lang="en-US" dirty="0"/>
              <a:t> 2016 data is used for modeling as it is the most recent year with a full reason. </a:t>
            </a:r>
          </a:p>
          <a:p>
            <a:pPr lvl="1"/>
            <a:r>
              <a:rPr lang="en-US" b="1" dirty="0"/>
              <a:t>Prediction Data:</a:t>
            </a:r>
            <a:r>
              <a:rPr lang="en-US" dirty="0"/>
              <a:t> Last week of 2016 is set aside to test model prediction accuracy.</a:t>
            </a:r>
          </a:p>
          <a:p>
            <a:pPr lvl="1"/>
            <a:r>
              <a:rPr lang="en-US" b="1" dirty="0"/>
              <a:t>Convergence: </a:t>
            </a:r>
            <a:r>
              <a:rPr lang="en-US" dirty="0"/>
              <a:t>Convergence diagnostics are conducted using trace plots and the Gelman statistic.</a:t>
            </a:r>
          </a:p>
          <a:p>
            <a:pPr lvl="1"/>
            <a:r>
              <a:rPr lang="en-US" b="1" dirty="0"/>
              <a:t>Effective Sample Size: </a:t>
            </a:r>
            <a:r>
              <a:rPr lang="en-US" dirty="0"/>
              <a:t>The threshold for effective sample size is assumed to be </a:t>
            </a:r>
            <a:r>
              <a:rPr lang="en-US" b="1" dirty="0"/>
              <a:t>400</a:t>
            </a:r>
            <a:r>
              <a:rPr lang="en-US" dirty="0"/>
              <a:t>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BBB3E8-30EE-429F-A1FF-939A8E291347}"/>
              </a:ext>
            </a:extLst>
          </p:cNvPr>
          <p:cNvSpPr/>
          <p:nvPr/>
        </p:nvSpPr>
        <p:spPr>
          <a:xfrm>
            <a:off x="7805373" y="370656"/>
            <a:ext cx="3867674" cy="147732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Note: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Due to significant roster changes that usually happen during the off-season period, it was decided not to use data across seasons.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10F4-ED17-45AC-B5B6-08565F54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003" y="2488398"/>
            <a:ext cx="3268904" cy="1241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Convergence Diagnostics: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Trace Plots of all of the parameters show good distribution convergence. Here are a few of the trace plots: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5942D-AAB7-4053-A665-E58EC114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66" y="3140575"/>
            <a:ext cx="2596070" cy="139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93203-EC36-45AB-8C8A-BA33B780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6" y="3140575"/>
            <a:ext cx="2609733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2D4A-2394-44C4-91A1-D42615E44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6" y="4535252"/>
            <a:ext cx="2609733" cy="1399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06B59-02AF-4D43-AF66-A5A0D8ED170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64954" y="4535252"/>
            <a:ext cx="2596896" cy="139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6FF0A-6FA9-422D-A14C-79A7A125CA6B}"/>
              </a:ext>
            </a:extLst>
          </p:cNvPr>
          <p:cNvGrpSpPr/>
          <p:nvPr/>
        </p:nvGrpSpPr>
        <p:grpSpPr>
          <a:xfrm>
            <a:off x="8374550" y="562503"/>
            <a:ext cx="2708807" cy="5414088"/>
            <a:chOff x="7805372" y="321176"/>
            <a:chExt cx="2708807" cy="5414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893297-3040-437C-9D35-BC163952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5372" y="321176"/>
              <a:ext cx="2591737" cy="147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9C9801-B6B2-4BE9-B4FD-040D28C0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2733" y="1725747"/>
              <a:ext cx="2691446" cy="4009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 of all parameters are greater than the threshold (400) and seem adequate.</a:t>
            </a: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02090-C7FD-4E36-B356-4FAE5591AE1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DE6-191D-431A-AA54-9ED0E5D1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32" y="3214059"/>
            <a:ext cx="5538774" cy="2695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Model Summary Results: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Here are some of the summary results for the model parameters: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General Posterior Results Check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in Home games: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As expected, players in different ranks and positions are performing better in Home games in comparison with Away games based on Posterior.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when playing against teams with worse defense records: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median for PKs are positive, as expected, but median for QBs are slightly negative; meaning that QBs actually score less points against teams with not-so-well defensive records.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C7E8-4E23-433E-87C4-2E36587A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71" y="692191"/>
            <a:ext cx="4072546" cy="243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FAD1-5F38-4293-9AD4-C1E0ECE90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315" y="4344567"/>
            <a:ext cx="4271058" cy="8731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65255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Temporal Error Correlation Check: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Larger numbers of this test quantity indicate a correlation between errors and time.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is less than the conventional threshold p-value of 0.05 and therefore, does not indicate any temporal correlation issues in the model.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0312-47A1-4895-A8DA-A643B508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64" y="1290479"/>
            <a:ext cx="3065362" cy="665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/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𝒄𝒐𝒓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 correlation between the error vector and the year week in the data.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blipFill>
                <a:blip r:embed="rId4"/>
                <a:stretch>
                  <a:fillRect l="-1576" t="-3289" r="-192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3A8B53-6F3C-4606-AF5D-0704F4E50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70" y="3273127"/>
            <a:ext cx="3796442" cy="22260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BDEB2-FAE0-4530-87EF-FB12294BB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47" y="3076221"/>
            <a:ext cx="3415097" cy="15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Chi-Square Discrepancy Check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</p:spTree>
    <p:extLst>
      <p:ext uri="{BB962C8B-B14F-4D97-AF65-F5344CB8AC3E}">
        <p14:creationId xmlns:p14="http://schemas.microsoft.com/office/powerpoint/2010/main" val="233413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in a Fantasy Football game act as the managers of a virtual football team and try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their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by picking up the best line-up.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given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performance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players in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real-world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competition. 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team is allowed a pre-determined number of players on its roster, as well as a specified number at each position that can or must be used in each game (the "starters")</a:t>
            </a:r>
            <a:r>
              <a:rPr lang="fa-IR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/>
              <a:t>Individual Data Point Discrepancy Check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</p:spTree>
    <p:extLst>
      <p:ext uri="{BB962C8B-B14F-4D97-AF65-F5344CB8AC3E}">
        <p14:creationId xmlns:p14="http://schemas.microsoft.com/office/powerpoint/2010/main" val="242522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/>
              <a:t>Individual Data Point Discrepancy Check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128058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DIC – Alternative model</a:t>
            </a:r>
          </a:p>
        </p:txBody>
      </p:sp>
    </p:spTree>
    <p:extLst>
      <p:ext uri="{BB962C8B-B14F-4D97-AF65-F5344CB8AC3E}">
        <p14:creationId xmlns:p14="http://schemas.microsoft.com/office/powerpoint/2010/main" val="304145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this project we have chosen to work with the data gathered from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  <a:hlinkClick r:id="rId4"/>
              </a:rPr>
              <a:t>FanDuel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internet company.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“FanDuel is a web-based fantasy sports game and with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registered users and is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second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largest daily fantasy sports company (as measured by entry fees and user base) in the daily fantasy sports industry” – Wikipedia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Research Questions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leveraged a Hierarchical Bayesian approach with the Markov Chain Monte Carlo method to predict the </a:t>
            </a:r>
            <a:r>
              <a:rPr lang="en-US" sz="24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points likely to be scored by an NFL QB and PK in any given game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In this project we are interested to know: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players receive in a future match?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the predictions for the future performance of players?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Dataset – Fanduel Stats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3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Fanduel points received by each player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position in a given week, 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opponent team in a given week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Etc.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63149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Raw data, then, undergoes different data preparation processes as follows: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Removing invalid records, binarizing indicator columns, Fixing naming issues, etc.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the points scored by players who play a 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certain position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for a 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given team.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 </a:t>
            </a:r>
            <a:r>
              <a:rPr lang="en-US" sz="2000" b="1" dirty="0">
                <a:solidFill>
                  <a:srgbClr val="CC0000"/>
                </a:solidFill>
                <a:latin typeface="Calibri" charset="0"/>
                <a:cs typeface="Calibri" charset="0"/>
              </a:rPr>
              <a:t>(?)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5−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5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6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97" y="1000854"/>
            <a:ext cx="3562559" cy="705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of the player. That is, the defense coefficient is normally distributed from the same position-specific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F9F4341-4DB9-42DE-B6FC-E854EAE98556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701E2-FF82-4ACF-B52E-478DFC0C7853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1C148-D544-4EFD-A5CD-56236F6BFC29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EA3E2-5BDC-449A-931E-B2981BA341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D2B6BB-B57D-4300-90E4-AACFDFCB1B2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0EE70-EF32-49F0-A15C-E0279705F785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330D9-4767-4D03-AEC6-C2A4B0D7E521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EE2B-39C1-4707-B19E-2B2FF14D9725}"/>
              </a:ext>
            </a:extLst>
          </p:cNvPr>
          <p:cNvCxnSpPr>
            <a:stCxn id="14" idx="2"/>
            <a:endCxn id="7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BACB94-BF43-4F5E-9C18-114EBCD1141D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126D0-9A14-4014-A97F-61FEA11A04D6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A880A-40B9-4440-972E-BD6C942972A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2A475-1CC8-48B2-A1B9-1DB1076FA764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BF1D7-A2FE-49C4-BC11-2D6B9D01E165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D8F9-429C-4AF3-A5AD-38A7AD61C67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0673E0-4353-40D4-83FD-5F0F2221500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24BE7C-CF3A-46F6-A9A6-889F427D99C5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1969CB-065E-4825-8F5F-493A3952E941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B20-CC4E-4DF6-B60C-4D4F12C202A3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A25A-3B96-45EB-8EE1-2C6BDB529E96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F1D07-3CA0-480C-B2CA-A0E2CA48DCFB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0220-F411-460A-8A04-9480FD51E4F3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036FC-FF4C-4249-B182-798C5881D8C8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9DAE-1ED3-4636-BEDF-3A574C116040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DB87D-FD3A-46DE-BA6C-DCF9B2C3690A}"/>
              </a:ext>
            </a:extLst>
          </p:cNvPr>
          <p:cNvCxnSpPr>
            <a:cxnSpLocks/>
            <a:stCxn id="32" idx="0"/>
            <a:endCxn id="7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A51D4E-E361-4EC0-B91F-1D5FD9FD479F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15A3CD-A1EB-4FB0-948B-44AE65660ED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01ABB8-EC36-4263-8BD2-AA4A4432A80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3859</TotalTime>
  <Words>1164</Words>
  <Application>Microsoft Office PowerPoint</Application>
  <PresentationFormat>Widescreen</PresentationFormat>
  <Paragraphs>220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Georgia</vt:lpstr>
      <vt:lpstr>Symbol</vt:lpstr>
      <vt:lpstr>Office Theme</vt:lpstr>
      <vt:lpstr>A Bayesian Approach to Predicting NFL QB and PK Positions Scores in Fanduel Tournaments</vt:lpstr>
      <vt:lpstr>Fantasy Football</vt:lpstr>
      <vt:lpstr>FanDuel</vt:lpstr>
      <vt:lpstr>Research Questions &amp; Objective</vt:lpstr>
      <vt:lpstr>Dataset – Fanduel Stats 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BUG Model Specification</vt:lpstr>
      <vt:lpstr>Modeling Process &amp; Results</vt:lpstr>
      <vt:lpstr>Modeling Process &amp; Results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Kiomars Nassiri Kahnamooee</cp:lastModifiedBy>
  <cp:revision>109</cp:revision>
  <dcterms:created xsi:type="dcterms:W3CDTF">2017-12-05T12:33:52Z</dcterms:created>
  <dcterms:modified xsi:type="dcterms:W3CDTF">2017-12-10T07:11:03Z</dcterms:modified>
</cp:coreProperties>
</file>